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 Black"/>
      <p:bold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Bebas Neue"/>
      <p:regular r:id="rId32"/>
    </p:embeddedFont>
    <p:embeddedFont>
      <p:font typeface="Montserrat Medium"/>
      <p:regular r:id="rId33"/>
      <p:bold r:id="rId34"/>
      <p:italic r:id="rId35"/>
      <p:boldItalic r:id="rId36"/>
    </p:embeddedFont>
    <p:embeddedFont>
      <p:font typeface="PT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Black-bold.fntdata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font" Target="fonts/MontserratBlack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regular.fntdata"/><Relationship Id="rId10" Type="http://schemas.openxmlformats.org/officeDocument/2006/relationships/slide" Target="slides/slide5.xml"/><Relationship Id="rId32" Type="http://schemas.openxmlformats.org/officeDocument/2006/relationships/font" Target="fonts/BebasNeue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bold.fntdata"/><Relationship Id="rId15" Type="http://schemas.openxmlformats.org/officeDocument/2006/relationships/slide" Target="slides/slide10.xml"/><Relationship Id="rId37" Type="http://schemas.openxmlformats.org/officeDocument/2006/relationships/font" Target="fonts/PTSans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Medium-boldItalic.fntdata"/><Relationship Id="rId17" Type="http://schemas.openxmlformats.org/officeDocument/2006/relationships/slide" Target="slides/slide12.xml"/><Relationship Id="rId39" Type="http://schemas.openxmlformats.org/officeDocument/2006/relationships/font" Target="fonts/PTSans-italic.fntdata"/><Relationship Id="rId16" Type="http://schemas.openxmlformats.org/officeDocument/2006/relationships/slide" Target="slides/slide11.xml"/><Relationship Id="rId38" Type="http://schemas.openxmlformats.org/officeDocument/2006/relationships/font" Target="fonts/PTSans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Google Shape;11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1bb20b6b3e2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1bb20b6b3e2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bb20b6b3e2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bb20b6b3e2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1bb20b6b3e2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1bb20b6b3e2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1bbca070f48_0_1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1bbca070f48_0_1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1bb20b6b3e2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1bb20b6b3e2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g1bb20b6b3e2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" name="Google Shape;1223;g1bb20b6b3e2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1bbca070f48_0_1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1bbca070f48_0_1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1bbca070f48_0_1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1bbca070f48_0_1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1bbca070f48_0_1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1bbca070f48_0_1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1bbca070f48_0_1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1bbca070f48_0_1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1bb20b6b3e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1bb20b6b3e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1bb20b6b3e2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1bb20b6b3e2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g1bbca070f48_0_1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Google Shape;1146;g1bbca070f48_0_1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1bb20b6b3e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1bb20b6b3e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1bb20b6b3e2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1bb20b6b3e2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1bb20b6b3e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1bb20b6b3e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1bb20b6b3e2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1bb20b6b3e2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g1bb20b6b3e2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" name="Google Shape;1179;g1bb20b6b3e2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g1bb20b6b3e2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Google Shape;1185;g1bb20b6b3e2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1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0"/>
            <a:ext cx="5036265" cy="4113315"/>
            <a:chOff x="4780389" y="2513200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3"/>
            <a:ext cx="5036265" cy="4113315"/>
            <a:chOff x="4780389" y="2513200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2" name="Google Shape;532;p11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11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11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5" name="Google Shape;535;p11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" name="Google Shape;536;p11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7" name="Google Shape;537;p11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8" name="Google Shape;538;p11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9" name="Google Shape;539;p11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40" name="Google Shape;540;p11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541" name="Google Shape;541;p1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1" name="Google Shape;551;p11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552" name="Google Shape;552;p1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564" name="Google Shape;564;p12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565" name="Google Shape;565;p1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13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77" name="Google Shape;577;p13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578" name="Google Shape;578;p13"/>
          <p:cNvGrpSpPr/>
          <p:nvPr/>
        </p:nvGrpSpPr>
        <p:grpSpPr>
          <a:xfrm rot="10800000">
            <a:off x="4305914" y="3662227"/>
            <a:ext cx="5036265" cy="4113315"/>
            <a:chOff x="4780389" y="2513200"/>
            <a:chExt cx="5036265" cy="4113315"/>
          </a:xfrm>
        </p:grpSpPr>
        <p:grpSp>
          <p:nvGrpSpPr>
            <p:cNvPr id="579" name="Google Shape;579;p13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580" name="Google Shape;580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81" name="Google Shape;581;p13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582" name="Google Shape;582;p13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6" name="Google Shape;586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7" name="Google Shape;587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8" name="Google Shape;588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89" name="Google Shape;589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0" name="Google Shape;590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1" name="Google Shape;591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2" name="Google Shape;592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3" name="Google Shape;593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4" name="Google Shape;594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5" name="Google Shape;595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6" name="Google Shape;596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7" name="Google Shape;597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8" name="Google Shape;598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99" name="Google Shape;599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0" name="Google Shape;600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1" name="Google Shape;601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2" name="Google Shape;602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3" name="Google Shape;603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4" name="Google Shape;604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5" name="Google Shape;605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6" name="Google Shape;606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7" name="Google Shape;607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8" name="Google Shape;608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09" name="Google Shape;609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10" name="Google Shape;610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611" name="Google Shape;611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2" name="Google Shape;612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3" name="Google Shape;613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4" name="Google Shape;614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5" name="Google Shape;615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6" name="Google Shape;616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7" name="Google Shape;617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8" name="Google Shape;618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619" name="Google Shape;619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2" name="Google Shape;622;p13"/>
          <p:cNvGrpSpPr/>
          <p:nvPr/>
        </p:nvGrpSpPr>
        <p:grpSpPr>
          <a:xfrm>
            <a:off x="-128336" y="-2516263"/>
            <a:ext cx="5036265" cy="4113315"/>
            <a:chOff x="4780389" y="2513200"/>
            <a:chExt cx="5036265" cy="4113315"/>
          </a:xfrm>
        </p:grpSpPr>
        <p:grpSp>
          <p:nvGrpSpPr>
            <p:cNvPr id="623" name="Google Shape;623;p13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624" name="Google Shape;624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625" name="Google Shape;625;p13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626" name="Google Shape;626;p13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627" name="Google Shape;627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28" name="Google Shape;628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29" name="Google Shape;629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0" name="Google Shape;630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1" name="Google Shape;631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" name="Google Shape;632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3" name="Google Shape;633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4" name="Google Shape;634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5" name="Google Shape;635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6" name="Google Shape;636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7" name="Google Shape;637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8" name="Google Shape;638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9" name="Google Shape;639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0" name="Google Shape;640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1" name="Google Shape;641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2" name="Google Shape;642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3" name="Google Shape;643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4" name="Google Shape;644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5" name="Google Shape;645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6" name="Google Shape;646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7" name="Google Shape;647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8" name="Google Shape;648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9" name="Google Shape;649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0" name="Google Shape;650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1" name="Google Shape;651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2" name="Google Shape;652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3" name="Google Shape;653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4" name="Google Shape;654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655" name="Google Shape;655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6" name="Google Shape;656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7" name="Google Shape;657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8" name="Google Shape;658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9" name="Google Shape;659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0" name="Google Shape;660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1" name="Google Shape;661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2" name="Google Shape;662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663" name="Google Shape;663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14"/>
          <p:cNvSpPr txBox="1"/>
          <p:nvPr>
            <p:ph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8" name="Google Shape;668;p14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69" name="Google Shape;669;p14"/>
          <p:cNvSpPr txBox="1"/>
          <p:nvPr>
            <p:ph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0" name="Google Shape;670;p14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71" name="Google Shape;671;p14"/>
          <p:cNvSpPr txBox="1"/>
          <p:nvPr>
            <p:ph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2" name="Google Shape;672;p14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673" name="Google Shape;673;p14"/>
          <p:cNvGrpSpPr/>
          <p:nvPr/>
        </p:nvGrpSpPr>
        <p:grpSpPr>
          <a:xfrm rot="10800000">
            <a:off x="6611267" y="3525020"/>
            <a:ext cx="2532725" cy="1881750"/>
            <a:chOff x="7221517" y="-507956"/>
            <a:chExt cx="2532725" cy="1881750"/>
          </a:xfrm>
        </p:grpSpPr>
        <p:sp>
          <p:nvSpPr>
            <p:cNvPr id="674" name="Google Shape;674;p1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4" name="Google Shape;684;p14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685" name="Google Shape;685;p1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15"/>
          <p:cNvGrpSpPr/>
          <p:nvPr/>
        </p:nvGrpSpPr>
        <p:grpSpPr>
          <a:xfrm rot="10800000">
            <a:off x="5530217" y="3662226"/>
            <a:ext cx="3811962" cy="1913483"/>
            <a:chOff x="4673664" y="4413932"/>
            <a:chExt cx="3811962" cy="1913483"/>
          </a:xfrm>
        </p:grpSpPr>
        <p:grpSp>
          <p:nvGrpSpPr>
            <p:cNvPr id="697" name="Google Shape;697;p15"/>
            <p:cNvGrpSpPr/>
            <p:nvPr/>
          </p:nvGrpSpPr>
          <p:grpSpPr>
            <a:xfrm>
              <a:off x="4673664" y="4413932"/>
              <a:ext cx="3811962" cy="1913483"/>
              <a:chOff x="3825164" y="2626857"/>
              <a:chExt cx="3811962" cy="1913483"/>
            </a:xfrm>
          </p:grpSpPr>
          <p:sp>
            <p:nvSpPr>
              <p:cNvPr id="698" name="Google Shape;698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1" name="Google Shape;711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5" name="Google Shape;715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16" name="Google Shape;716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7" name="Google Shape;717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6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2941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720" name="Google Shape;720;p16"/>
          <p:cNvGrpSpPr/>
          <p:nvPr/>
        </p:nvGrpSpPr>
        <p:grpSpPr>
          <a:xfrm rot="10800000">
            <a:off x="6825617" y="-226461"/>
            <a:ext cx="3485298" cy="1363520"/>
            <a:chOff x="5000328" y="4413932"/>
            <a:chExt cx="3485298" cy="1363520"/>
          </a:xfrm>
        </p:grpSpPr>
        <p:grpSp>
          <p:nvGrpSpPr>
            <p:cNvPr id="721" name="Google Shape;721;p16"/>
            <p:cNvGrpSpPr/>
            <p:nvPr/>
          </p:nvGrpSpPr>
          <p:grpSpPr>
            <a:xfrm>
              <a:off x="5000328" y="4413932"/>
              <a:ext cx="3485298" cy="1363520"/>
              <a:chOff x="4151828" y="2626857"/>
              <a:chExt cx="3485298" cy="1363520"/>
            </a:xfrm>
          </p:grpSpPr>
          <p:sp>
            <p:nvSpPr>
              <p:cNvPr id="722" name="Google Shape;722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31" name="Google Shape;731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7"/>
          <p:cNvSpPr txBox="1"/>
          <p:nvPr>
            <p:ph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6" name="Google Shape;736;p17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737" name="Google Shape;737;p17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8" name="Google Shape;738;p17"/>
          <p:cNvSpPr txBox="1"/>
          <p:nvPr>
            <p:ph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9" name="Google Shape;739;p17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740" name="Google Shape;740;p17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1" name="Google Shape;741;p17"/>
          <p:cNvSpPr txBox="1"/>
          <p:nvPr>
            <p:ph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2" name="Google Shape;742;p17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743" name="Google Shape;743;p17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4" name="Google Shape;744;p17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745" name="Google Shape;745;p17"/>
          <p:cNvGrpSpPr/>
          <p:nvPr/>
        </p:nvGrpSpPr>
        <p:grpSpPr>
          <a:xfrm rot="-10638711">
            <a:off x="-2374724" y="-345868"/>
            <a:ext cx="3485300" cy="1363521"/>
            <a:chOff x="5000328" y="4413932"/>
            <a:chExt cx="3485298" cy="1363520"/>
          </a:xfrm>
        </p:grpSpPr>
        <p:grpSp>
          <p:nvGrpSpPr>
            <p:cNvPr id="746" name="Google Shape;746;p17"/>
            <p:cNvGrpSpPr/>
            <p:nvPr/>
          </p:nvGrpSpPr>
          <p:grpSpPr>
            <a:xfrm>
              <a:off x="5000328" y="4413932"/>
              <a:ext cx="3485298" cy="1363520"/>
              <a:chOff x="4151828" y="2626857"/>
              <a:chExt cx="3485298" cy="1363520"/>
            </a:xfrm>
          </p:grpSpPr>
          <p:sp>
            <p:nvSpPr>
              <p:cNvPr id="747" name="Google Shape;747;p17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17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17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17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17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17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17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17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17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56" name="Google Shape;756;p17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7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7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8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61" name="Google Shape;761;p18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762" name="Google Shape;762;p18"/>
          <p:cNvGrpSpPr/>
          <p:nvPr/>
        </p:nvGrpSpPr>
        <p:grpSpPr>
          <a:xfrm rot="10800000">
            <a:off x="5530217" y="3471726"/>
            <a:ext cx="3811962" cy="1913483"/>
            <a:chOff x="4673664" y="4413932"/>
            <a:chExt cx="3811962" cy="1913483"/>
          </a:xfrm>
        </p:grpSpPr>
        <p:grpSp>
          <p:nvGrpSpPr>
            <p:cNvPr id="763" name="Google Shape;763;p18"/>
            <p:cNvGrpSpPr/>
            <p:nvPr/>
          </p:nvGrpSpPr>
          <p:grpSpPr>
            <a:xfrm>
              <a:off x="4673664" y="4413932"/>
              <a:ext cx="3811962" cy="1913483"/>
              <a:chOff x="3825164" y="2626857"/>
              <a:chExt cx="3811962" cy="1913483"/>
            </a:xfrm>
          </p:grpSpPr>
          <p:sp>
            <p:nvSpPr>
              <p:cNvPr id="764" name="Google Shape;764;p18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1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1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1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1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1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1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1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1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1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p18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18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18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77" name="Google Shape;777;p1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9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3" name="Google Shape;783;p19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84" name="Google Shape;784;p19"/>
          <p:cNvGrpSpPr/>
          <p:nvPr/>
        </p:nvGrpSpPr>
        <p:grpSpPr>
          <a:xfrm>
            <a:off x="-958305" y="3475514"/>
            <a:ext cx="1961773" cy="2399979"/>
            <a:chOff x="108580" y="3135489"/>
            <a:chExt cx="1961773" cy="2399979"/>
          </a:xfrm>
        </p:grpSpPr>
        <p:sp>
          <p:nvSpPr>
            <p:cNvPr id="785" name="Google Shape;785;p19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9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9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9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89" name="Google Shape;789;p19"/>
            <p:cNvGrpSpPr/>
            <p:nvPr/>
          </p:nvGrpSpPr>
          <p:grpSpPr>
            <a:xfrm>
              <a:off x="108580" y="3135489"/>
              <a:ext cx="1961773" cy="2399979"/>
              <a:chOff x="108580" y="3135489"/>
              <a:chExt cx="1961773" cy="2399979"/>
            </a:xfrm>
          </p:grpSpPr>
          <p:sp>
            <p:nvSpPr>
              <p:cNvPr id="790" name="Google Shape;790;p19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19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19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99" name="Google Shape;799;p19"/>
          <p:cNvGrpSpPr/>
          <p:nvPr/>
        </p:nvGrpSpPr>
        <p:grpSpPr>
          <a:xfrm>
            <a:off x="7250837" y="-355552"/>
            <a:ext cx="1934332" cy="1332010"/>
            <a:chOff x="7107962" y="-355552"/>
            <a:chExt cx="1934332" cy="1332010"/>
          </a:xfrm>
        </p:grpSpPr>
        <p:sp>
          <p:nvSpPr>
            <p:cNvPr id="800" name="Google Shape;800;p19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9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9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9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9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9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9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9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oogle Shape;809;p20"/>
          <p:cNvGrpSpPr/>
          <p:nvPr/>
        </p:nvGrpSpPr>
        <p:grpSpPr>
          <a:xfrm flipH="1">
            <a:off x="7223396" y="3475514"/>
            <a:ext cx="1961773" cy="2399979"/>
            <a:chOff x="108580" y="3135489"/>
            <a:chExt cx="1961773" cy="2399979"/>
          </a:xfrm>
        </p:grpSpPr>
        <p:sp>
          <p:nvSpPr>
            <p:cNvPr id="810" name="Google Shape;81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14" name="Google Shape;814;p20"/>
            <p:cNvGrpSpPr/>
            <p:nvPr/>
          </p:nvGrpSpPr>
          <p:grpSpPr>
            <a:xfrm>
              <a:off x="108580" y="3135489"/>
              <a:ext cx="1961773" cy="2399979"/>
              <a:chOff x="108580" y="3135489"/>
              <a:chExt cx="1961773" cy="2399979"/>
            </a:xfrm>
          </p:grpSpPr>
          <p:sp>
            <p:nvSpPr>
              <p:cNvPr id="815" name="Google Shape;81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24" name="Google Shape;824;p20"/>
          <p:cNvGrpSpPr/>
          <p:nvPr/>
        </p:nvGrpSpPr>
        <p:grpSpPr>
          <a:xfrm flipH="1">
            <a:off x="-253943" y="-355552"/>
            <a:ext cx="1934332" cy="1332010"/>
            <a:chOff x="7107962" y="-355552"/>
            <a:chExt cx="1934332" cy="1332010"/>
          </a:xfrm>
        </p:grpSpPr>
        <p:sp>
          <p:nvSpPr>
            <p:cNvPr id="825" name="Google Shape;825;p20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20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20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20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20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20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20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20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3" name="Google Shape;833;p20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34" name="Google Shape;834;p20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01" name="Google Shape;101;p3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02" name="Google Shape;102;p3"/>
            <p:cNvSpPr/>
            <p:nvPr/>
          </p:nvSpPr>
          <p:spPr>
            <a:xfrm flipH="1" rot="10515695">
              <a:off x="8395244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"/>
            <p:cNvSpPr/>
            <p:nvPr/>
          </p:nvSpPr>
          <p:spPr>
            <a:xfrm flipH="1" rot="10515695">
              <a:off x="9021249" y="726034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"/>
            <p:cNvSpPr/>
            <p:nvPr/>
          </p:nvSpPr>
          <p:spPr>
            <a:xfrm flipH="1" rot="10515695">
              <a:off x="8701969" y="187520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"/>
            <p:cNvSpPr/>
            <p:nvPr/>
          </p:nvSpPr>
          <p:spPr>
            <a:xfrm flipH="1" rot="10515695">
              <a:off x="8382688" y="-351018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"/>
            <p:cNvSpPr/>
            <p:nvPr/>
          </p:nvSpPr>
          <p:spPr>
            <a:xfrm flipH="1" rot="10515695">
              <a:off x="9008696" y="-358245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"/>
            <p:cNvSpPr/>
            <p:nvPr/>
          </p:nvSpPr>
          <p:spPr>
            <a:xfrm flipH="1" rot="10515695">
              <a:off x="9613746" y="157613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"/>
            <p:cNvSpPr/>
            <p:nvPr/>
          </p:nvSpPr>
          <p:spPr>
            <a:xfrm flipH="1" rot="10515695">
              <a:off x="9310935" y="707796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3"/>
          <p:cNvSpPr/>
          <p:nvPr/>
        </p:nvSpPr>
        <p:spPr>
          <a:xfrm flipH="1" rot="10515695">
            <a:off x="8362735" y="-200628"/>
            <a:ext cx="57045" cy="57045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21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37" name="Google Shape;837;p21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38" name="Google Shape;838;p21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839" name="Google Shape;83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9" name="Google Shape;849;p21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850" name="Google Shape;85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2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862" name="Google Shape;862;p22"/>
          <p:cNvGrpSpPr/>
          <p:nvPr/>
        </p:nvGrpSpPr>
        <p:grpSpPr>
          <a:xfrm rot="10800000">
            <a:off x="7221517" y="-1342255"/>
            <a:ext cx="2532725" cy="1881750"/>
            <a:chOff x="7221517" y="-507956"/>
            <a:chExt cx="2532725" cy="1881750"/>
          </a:xfrm>
        </p:grpSpPr>
        <p:sp>
          <p:nvSpPr>
            <p:cNvPr id="863" name="Google Shape;863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3" name="Google Shape;873;p22"/>
          <p:cNvGrpSpPr/>
          <p:nvPr/>
        </p:nvGrpSpPr>
        <p:grpSpPr>
          <a:xfrm flipH="1" rot="10800000">
            <a:off x="-465158" y="-1342255"/>
            <a:ext cx="2532725" cy="1881750"/>
            <a:chOff x="7221517" y="-507956"/>
            <a:chExt cx="2532725" cy="1881750"/>
          </a:xfrm>
        </p:grpSpPr>
        <p:sp>
          <p:nvSpPr>
            <p:cNvPr id="874" name="Google Shape;874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5" name="Google Shape;885;p23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3" y="-436051"/>
            <a:ext cx="1857374" cy="1790698"/>
          </a:xfrm>
          <a:prstGeom prst="rect">
            <a:avLst/>
          </a:prstGeom>
          <a:noFill/>
          <a:ln>
            <a:noFill/>
          </a:ln>
        </p:spPr>
      </p:pic>
      <p:sp>
        <p:nvSpPr>
          <p:cNvPr id="886" name="Google Shape;886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87" name="Google Shape;887;p23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8" name="Google Shape;888;p23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9" name="Google Shape;889;p23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0" name="Google Shape;890;p23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1" name="Google Shape;891;p23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2" name="Google Shape;892;p23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3" name="Google Shape;893;p23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4" name="Google Shape;894;p23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5" name="Google Shape;895;p23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6" name="Google Shape;896;p23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7" name="Google Shape;897;p23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8" name="Google Shape;898;p23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99" name="Google Shape;899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00" name="Google Shape;900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0" name="Google Shape;910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11" name="Google Shape;91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23" name="Google Shape;923;p24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4" name="Google Shape;924;p24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5" name="Google Shape;925;p24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6" name="Google Shape;926;p24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27" name="Google Shape;927;p24"/>
          <p:cNvGrpSpPr/>
          <p:nvPr/>
        </p:nvGrpSpPr>
        <p:grpSpPr>
          <a:xfrm rot="-121718">
            <a:off x="7509504" y="-374089"/>
            <a:ext cx="1961825" cy="2400043"/>
            <a:chOff x="108580" y="3135489"/>
            <a:chExt cx="1961773" cy="2399979"/>
          </a:xfrm>
        </p:grpSpPr>
        <p:sp>
          <p:nvSpPr>
            <p:cNvPr id="928" name="Google Shape;928;p2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2" name="Google Shape;932;p24"/>
            <p:cNvGrpSpPr/>
            <p:nvPr/>
          </p:nvGrpSpPr>
          <p:grpSpPr>
            <a:xfrm>
              <a:off x="108580" y="3135489"/>
              <a:ext cx="1961773" cy="2399979"/>
              <a:chOff x="108580" y="3135489"/>
              <a:chExt cx="1961773" cy="2399979"/>
            </a:xfrm>
          </p:grpSpPr>
          <p:sp>
            <p:nvSpPr>
              <p:cNvPr id="933" name="Google Shape;933;p2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2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2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p2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2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8" name="Google Shape;938;p2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2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p2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p2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42" name="Google Shape;942;p24"/>
          <p:cNvGrpSpPr/>
          <p:nvPr/>
        </p:nvGrpSpPr>
        <p:grpSpPr>
          <a:xfrm rot="-121718">
            <a:off x="-186696" y="3321611"/>
            <a:ext cx="1961825" cy="2400043"/>
            <a:chOff x="108580" y="3135489"/>
            <a:chExt cx="1961773" cy="2399979"/>
          </a:xfrm>
        </p:grpSpPr>
        <p:sp>
          <p:nvSpPr>
            <p:cNvPr id="943" name="Google Shape;943;p2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7" name="Google Shape;947;p24"/>
            <p:cNvGrpSpPr/>
            <p:nvPr/>
          </p:nvGrpSpPr>
          <p:grpSpPr>
            <a:xfrm>
              <a:off x="108580" y="3135489"/>
              <a:ext cx="1961773" cy="2399979"/>
              <a:chOff x="108580" y="3135489"/>
              <a:chExt cx="1961773" cy="2399979"/>
            </a:xfrm>
          </p:grpSpPr>
          <p:sp>
            <p:nvSpPr>
              <p:cNvPr id="948" name="Google Shape;948;p2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2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2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2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2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2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2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2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2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2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59" name="Google Shape;959;p25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0" name="Google Shape;960;p25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961" name="Google Shape;96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62" name="Google Shape;96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2" name="Google Shape;972;p25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973" name="Google Shape;973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26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85" name="Google Shape;985;p26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8" name="Google Shape;988;p28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3" y="-436051"/>
            <a:ext cx="1857374" cy="17906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9" name="Google Shape;989;p28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90" name="Google Shape;990;p2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2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2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2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0" name="Google Shape;1000;p28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001" name="Google Shape;1001;p2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2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2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2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2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2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2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2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1" name="Google Shape;1011;p28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012" name="Google Shape;1012;p2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4" name="Google Shape;1014;p28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015" name="Google Shape;1015;p2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7" name="Google Shape;1017;p28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018" name="Google Shape;1018;p2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20" name="Google Shape;1020;p28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" name="Google Shape;1022;p29"/>
          <p:cNvGrpSpPr/>
          <p:nvPr/>
        </p:nvGrpSpPr>
        <p:grpSpPr>
          <a:xfrm>
            <a:off x="4780389" y="2513200"/>
            <a:ext cx="5036265" cy="4113315"/>
            <a:chOff x="4780389" y="2513200"/>
            <a:chExt cx="5036265" cy="4113315"/>
          </a:xfrm>
        </p:grpSpPr>
        <p:grpSp>
          <p:nvGrpSpPr>
            <p:cNvPr id="1023" name="Google Shape;1023;p29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024" name="Google Shape;1024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25" name="Google Shape;1025;p29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026" name="Google Shape;1026;p29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7" name="Google Shape;1037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8" name="Google Shape;1038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39" name="Google Shape;1039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0" name="Google Shape;1040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1" name="Google Shape;1041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2" name="Google Shape;1042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3" name="Google Shape;1043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4" name="Google Shape;1044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5" name="Google Shape;1045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6" name="Google Shape;1046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7" name="Google Shape;1047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8" name="Google Shape;1048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49" name="Google Shape;1049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50" name="Google Shape;1050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51" name="Google Shape;1051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52" name="Google Shape;1052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055" name="Google Shape;1055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6" name="Google Shape;1056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7" name="Google Shape;1057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8" name="Google Shape;1058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9" name="Google Shape;1059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0" name="Google Shape;1060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1" name="Google Shape;1061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2" name="Google Shape;1062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063" name="Google Shape;1063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6" name="Google Shape;1066;p29"/>
          <p:cNvGrpSpPr/>
          <p:nvPr/>
        </p:nvGrpSpPr>
        <p:grpSpPr>
          <a:xfrm>
            <a:off x="-3382536" y="-1517163"/>
            <a:ext cx="5036265" cy="4113315"/>
            <a:chOff x="4780389" y="2513200"/>
            <a:chExt cx="5036265" cy="4113315"/>
          </a:xfrm>
        </p:grpSpPr>
        <p:grpSp>
          <p:nvGrpSpPr>
            <p:cNvPr id="1067" name="Google Shape;1067;p29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068" name="Google Shape;1068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69" name="Google Shape;1069;p29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070" name="Google Shape;1070;p29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1" name="Google Shape;1081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2" name="Google Shape;1082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3" name="Google Shape;1083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4" name="Google Shape;1084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5" name="Google Shape;1085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6" name="Google Shape;1086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7" name="Google Shape;1087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8" name="Google Shape;1088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9" name="Google Shape;1089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0" name="Google Shape;1090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1" name="Google Shape;1091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2" name="Google Shape;1092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3" name="Google Shape;1093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4" name="Google Shape;1094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5" name="Google Shape;1095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6" name="Google Shape;1096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7" name="Google Shape;1097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8" name="Google Shape;1098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099" name="Google Shape;1099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00" name="Google Shape;1100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01" name="Google Shape;1101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02" name="Google Shape;1102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03" name="Google Shape;1103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04" name="Google Shape;1104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05" name="Google Shape;1105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106" name="Google Shape;1106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107" name="Google Shape;1107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0" name="Google Shape;1110;p29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111" name="Google Shape;1111;p2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3" name="Google Shape;1113;p29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114" name="Google Shape;1114;p2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2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6" name="Google Shape;1116;p29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117" name="Google Shape;1117;p2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19" name="Google Shape;1119;p29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8" y="2189887"/>
            <a:ext cx="1857374" cy="1790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0" name="Google Shape;1120;p29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1" name="Google Shape;1121;p29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2" name="Google Shape;1122;p29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3" name="Google Shape;1123;p29"/>
          <p:cNvPicPr preferRelativeResize="0"/>
          <p:nvPr/>
        </p:nvPicPr>
        <p:blipFill rotWithShape="1">
          <a:blip r:embed="rId6">
            <a:alphaModFix/>
          </a:blip>
          <a:srcRect b="0" l="22008" r="18454" t="0"/>
          <a:stretch/>
        </p:blipFill>
        <p:spPr>
          <a:xfrm rot="-1592621">
            <a:off x="1473480" y="2658333"/>
            <a:ext cx="903663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3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6" name="Google Shape;1126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27" name="Google Shape;1127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9" name="Google Shape;1129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130" name="Google Shape;1130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1" name="Google Shape;1131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3" name="Google Shape;113;p4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4"/>
          <p:cNvSpPr txBox="1"/>
          <p:nvPr>
            <p:ph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5" name="Google Shape;115;p4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" name="Google Shape;116;p4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"/>
          <p:cNvSpPr txBox="1"/>
          <p:nvPr>
            <p:ph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8" name="Google Shape;118;p4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9" name="Google Shape;119;p4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4"/>
          <p:cNvSpPr txBox="1"/>
          <p:nvPr>
            <p:ph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1" name="Google Shape;121;p4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" name="Google Shape;122;p4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4"/>
          <p:cNvSpPr txBox="1"/>
          <p:nvPr>
            <p:ph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4" name="Google Shape;124;p4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5" name="Google Shape;125;p4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4"/>
          <p:cNvSpPr txBox="1"/>
          <p:nvPr>
            <p:ph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7" name="Google Shape;127;p4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8" name="Google Shape;128;p4"/>
          <p:cNvGrpSpPr/>
          <p:nvPr/>
        </p:nvGrpSpPr>
        <p:grpSpPr>
          <a:xfrm>
            <a:off x="-3773061" y="-978863"/>
            <a:ext cx="5036265" cy="4113315"/>
            <a:chOff x="4780389" y="2513200"/>
            <a:chExt cx="5036265" cy="4113315"/>
          </a:xfrm>
        </p:grpSpPr>
        <p:grpSp>
          <p:nvGrpSpPr>
            <p:cNvPr id="129" name="Google Shape;129;p4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30" name="Google Shape;130;p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1" name="Google Shape;131;p4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32" name="Google Shape;132;p4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33" name="Google Shape;133;p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4" name="Google Shape;134;p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5" name="Google Shape;135;p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6" name="Google Shape;136;p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7" name="Google Shape;137;p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8" name="Google Shape;138;p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9" name="Google Shape;139;p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0" name="Google Shape;140;p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1" name="Google Shape;141;p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2" name="Google Shape;142;p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3" name="Google Shape;143;p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4" name="Google Shape;144;p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5" name="Google Shape;145;p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6" name="Google Shape;146;p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7" name="Google Shape;147;p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8" name="Google Shape;148;p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49" name="Google Shape;149;p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0" name="Google Shape;150;p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1" name="Google Shape;151;p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2" name="Google Shape;152;p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3" name="Google Shape;153;p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4" name="Google Shape;154;p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5" name="Google Shape;155;p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6" name="Google Shape;156;p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7" name="Google Shape;157;p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" name="Google Shape;158;p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" name="Google Shape;159;p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" name="Google Shape;160;p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61" name="Google Shape;161;p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2" name="Google Shape;162;p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3" name="Google Shape;163;p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4" name="Google Shape;164;p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5" name="Google Shape;165;p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6" name="Google Shape;166;p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7" name="Google Shape;167;p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8" name="Google Shape;168;p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69" name="Google Shape;169;p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5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4" name="Google Shape;174;p5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75" name="Google Shape;175;p5"/>
          <p:cNvGrpSpPr/>
          <p:nvPr/>
        </p:nvGrpSpPr>
        <p:grpSpPr>
          <a:xfrm>
            <a:off x="5478864" y="2056700"/>
            <a:ext cx="5036265" cy="4113315"/>
            <a:chOff x="4780389" y="2513200"/>
            <a:chExt cx="5036265" cy="4113315"/>
          </a:xfrm>
        </p:grpSpPr>
        <p:grpSp>
          <p:nvGrpSpPr>
            <p:cNvPr id="176" name="Google Shape;176;p5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77" name="Google Shape;177;p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78" name="Google Shape;178;p5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79" name="Google Shape;179;p5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80" name="Google Shape;180;p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1" name="Google Shape;181;p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2" name="Google Shape;182;p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3" name="Google Shape;183;p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4" name="Google Shape;184;p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5" name="Google Shape;185;p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6" name="Google Shape;186;p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7" name="Google Shape;187;p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8" name="Google Shape;188;p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9" name="Google Shape;189;p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0" name="Google Shape;190;p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1" name="Google Shape;191;p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2" name="Google Shape;192;p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3" name="Google Shape;193;p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4" name="Google Shape;194;p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5" name="Google Shape;195;p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6" name="Google Shape;196;p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7" name="Google Shape;197;p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8" name="Google Shape;198;p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9" name="Google Shape;199;p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0" name="Google Shape;200;p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1" name="Google Shape;201;p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2" name="Google Shape;202;p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3" name="Google Shape;203;p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4" name="Google Shape;204;p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5" name="Google Shape;205;p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6" name="Google Shape;206;p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7" name="Google Shape;207;p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208" name="Google Shape;208;p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9" name="Google Shape;209;p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0" name="Google Shape;210;p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1" name="Google Shape;211;p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2" name="Google Shape;212;p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3" name="Google Shape;213;p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4" name="Google Shape;214;p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5" name="Google Shape;215;p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16" name="Google Shape;216;p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" name="Google Shape;219;p5"/>
          <p:cNvGrpSpPr/>
          <p:nvPr/>
        </p:nvGrpSpPr>
        <p:grpSpPr>
          <a:xfrm>
            <a:off x="-128336" y="-2516263"/>
            <a:ext cx="5036265" cy="4113315"/>
            <a:chOff x="4780389" y="2513200"/>
            <a:chExt cx="5036265" cy="4113315"/>
          </a:xfrm>
        </p:grpSpPr>
        <p:grpSp>
          <p:nvGrpSpPr>
            <p:cNvPr id="220" name="Google Shape;220;p5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221" name="Google Shape;221;p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22" name="Google Shape;222;p5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223" name="Google Shape;223;p5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224" name="Google Shape;224;p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5" name="Google Shape;225;p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6" name="Google Shape;226;p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7" name="Google Shape;227;p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8" name="Google Shape;228;p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9" name="Google Shape;229;p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0" name="Google Shape;230;p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1" name="Google Shape;231;p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2" name="Google Shape;232;p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3" name="Google Shape;233;p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4" name="Google Shape;234;p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5" name="Google Shape;235;p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6" name="Google Shape;236;p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7" name="Google Shape;237;p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8" name="Google Shape;238;p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9" name="Google Shape;239;p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0" name="Google Shape;240;p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1" name="Google Shape;241;p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2" name="Google Shape;242;p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3" name="Google Shape;243;p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4" name="Google Shape;244;p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5" name="Google Shape;245;p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6" name="Google Shape;246;p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7" name="Google Shape;247;p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8" name="Google Shape;248;p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9" name="Google Shape;249;p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0" name="Google Shape;250;p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1" name="Google Shape;251;p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252" name="Google Shape;252;p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" name="Google Shape;255;p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6" name="Google Shape;256;p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7" name="Google Shape;257;p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" name="Google Shape;258;p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" name="Google Shape;259;p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60" name="Google Shape;260;p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5" name="Google Shape;265;p6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6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6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6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9" name="Google Shape;269;p6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0" name="Google Shape;270;p6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71" name="Google Shape;271;p6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272" name="Google Shape;272;p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2" name="Google Shape;282;p6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283" name="Google Shape;283;p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5" name="Google Shape;295;p7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" name="Google Shape;296;p7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7" name="Google Shape;297;p7"/>
          <p:cNvGrpSpPr/>
          <p:nvPr/>
        </p:nvGrpSpPr>
        <p:grpSpPr>
          <a:xfrm>
            <a:off x="5175689" y="2774775"/>
            <a:ext cx="5036265" cy="4113315"/>
            <a:chOff x="4780389" y="2513200"/>
            <a:chExt cx="5036265" cy="4113315"/>
          </a:xfrm>
        </p:grpSpPr>
        <p:grpSp>
          <p:nvGrpSpPr>
            <p:cNvPr id="298" name="Google Shape;298;p7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299" name="Google Shape;299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00" name="Google Shape;300;p7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301" name="Google Shape;301;p7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3" name="Google Shape;323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4" name="Google Shape;324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5" name="Google Shape;325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6" name="Google Shape;326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7" name="Google Shape;327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8" name="Google Shape;328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9" name="Google Shape;329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1" name="Google Shape;331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2" name="Google Shape;332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3" name="Google Shape;333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" name="Google Shape;335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6" name="Google Shape;336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7" name="Google Shape;337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338" name="Google Shape;338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1" name="Google Shape;341;p7"/>
          <p:cNvGrpSpPr/>
          <p:nvPr/>
        </p:nvGrpSpPr>
        <p:grpSpPr>
          <a:xfrm>
            <a:off x="2951589" y="-2707788"/>
            <a:ext cx="5036265" cy="4113315"/>
            <a:chOff x="4780389" y="2513200"/>
            <a:chExt cx="5036265" cy="4113315"/>
          </a:xfrm>
        </p:grpSpPr>
        <p:grpSp>
          <p:nvGrpSpPr>
            <p:cNvPr id="342" name="Google Shape;342;p7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343" name="Google Shape;343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44" name="Google Shape;344;p7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345" name="Google Shape;345;p7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346" name="Google Shape;346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7" name="Google Shape;347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8" name="Google Shape;348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9" name="Google Shape;349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0" name="Google Shape;350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1" name="Google Shape;351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2" name="Google Shape;352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3" name="Google Shape;353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4" name="Google Shape;354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5" name="Google Shape;355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6" name="Google Shape;356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7" name="Google Shape;357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8" name="Google Shape;358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9" name="Google Shape;359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0" name="Google Shape;360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1" name="Google Shape;361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2" name="Google Shape;362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3" name="Google Shape;363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4" name="Google Shape;364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5" name="Google Shape;365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6" name="Google Shape;366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7" name="Google Shape;367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8" name="Google Shape;368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9" name="Google Shape;369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0" name="Google Shape;370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1" name="Google Shape;371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2" name="Google Shape;372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3" name="Google Shape;373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74" name="Google Shape;374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5" name="Google Shape;375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6" name="Google Shape;376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7" name="Google Shape;377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8" name="Google Shape;378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79" name="Google Shape;379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0" name="Google Shape;380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81" name="Google Shape;381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382" name="Google Shape;382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87" name="Google Shape;387;p8"/>
          <p:cNvGrpSpPr/>
          <p:nvPr/>
        </p:nvGrpSpPr>
        <p:grpSpPr>
          <a:xfrm>
            <a:off x="5478864" y="2056700"/>
            <a:ext cx="5036265" cy="4113315"/>
            <a:chOff x="4780389" y="2513200"/>
            <a:chExt cx="5036265" cy="4113315"/>
          </a:xfrm>
        </p:grpSpPr>
        <p:grpSp>
          <p:nvGrpSpPr>
            <p:cNvPr id="388" name="Google Shape;388;p8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389" name="Google Shape;389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90" name="Google Shape;390;p8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391" name="Google Shape;391;p8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3" name="Google Shape;413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4" name="Google Shape;414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5" name="Google Shape;415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6" name="Google Shape;416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7" name="Google Shape;417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8" name="Google Shape;418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9" name="Google Shape;419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1" name="Google Shape;421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7" name="Google Shape;427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428" name="Google Shape;428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1" name="Google Shape;431;p8"/>
          <p:cNvGrpSpPr/>
          <p:nvPr/>
        </p:nvGrpSpPr>
        <p:grpSpPr>
          <a:xfrm>
            <a:off x="-128336" y="-2516263"/>
            <a:ext cx="5036265" cy="4113315"/>
            <a:chOff x="4780389" y="2513200"/>
            <a:chExt cx="5036265" cy="4113315"/>
          </a:xfrm>
        </p:grpSpPr>
        <p:grpSp>
          <p:nvGrpSpPr>
            <p:cNvPr id="432" name="Google Shape;432;p8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433" name="Google Shape;433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34" name="Google Shape;434;p8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435" name="Google Shape;435;p8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436" name="Google Shape;436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37" name="Google Shape;437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38" name="Google Shape;438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39" name="Google Shape;439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0" name="Google Shape;440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1" name="Google Shape;441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2" name="Google Shape;442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3" name="Google Shape;443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4" name="Google Shape;444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5" name="Google Shape;445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6" name="Google Shape;446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7" name="Google Shape;447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8" name="Google Shape;448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49" name="Google Shape;449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0" name="Google Shape;450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1" name="Google Shape;451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2" name="Google Shape;452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3" name="Google Shape;453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4" name="Google Shape;454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5" name="Google Shape;455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6" name="Google Shape;456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7" name="Google Shape;457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8" name="Google Shape;458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9" name="Google Shape;459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0" name="Google Shape;460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1" name="Google Shape;461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2" name="Google Shape;462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3" name="Google Shape;463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64" name="Google Shape;464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5" name="Google Shape;465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6" name="Google Shape;466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7" name="Google Shape;467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8" name="Google Shape;468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9" name="Google Shape;469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0" name="Google Shape;470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1" name="Google Shape;471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472" name="Google Shape;472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9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7" name="Google Shape;477;p9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478" name="Google Shape;478;p9"/>
          <p:cNvGrpSpPr/>
          <p:nvPr/>
        </p:nvGrpSpPr>
        <p:grpSpPr>
          <a:xfrm>
            <a:off x="7107962" y="-355552"/>
            <a:ext cx="1934332" cy="1332010"/>
            <a:chOff x="7107962" y="-355552"/>
            <a:chExt cx="1934332" cy="1332010"/>
          </a:xfrm>
        </p:grpSpPr>
        <p:sp>
          <p:nvSpPr>
            <p:cNvPr id="479" name="Google Shape;479;p9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9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9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9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9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9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9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9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7" name="Google Shape;487;p9"/>
          <p:cNvGrpSpPr/>
          <p:nvPr/>
        </p:nvGrpSpPr>
        <p:grpSpPr>
          <a:xfrm>
            <a:off x="108580" y="3475489"/>
            <a:ext cx="1961773" cy="2399979"/>
            <a:chOff x="108580" y="3135489"/>
            <a:chExt cx="1961773" cy="2399979"/>
          </a:xfrm>
        </p:grpSpPr>
        <p:sp>
          <p:nvSpPr>
            <p:cNvPr id="488" name="Google Shape;488;p9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9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9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9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2" name="Google Shape;492;p9"/>
            <p:cNvGrpSpPr/>
            <p:nvPr/>
          </p:nvGrpSpPr>
          <p:grpSpPr>
            <a:xfrm>
              <a:off x="108580" y="3135489"/>
              <a:ext cx="1961773" cy="2399979"/>
              <a:chOff x="108580" y="3135489"/>
              <a:chExt cx="1961773" cy="2399979"/>
            </a:xfrm>
          </p:grpSpPr>
          <p:sp>
            <p:nvSpPr>
              <p:cNvPr id="493" name="Google Shape;493;p9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9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9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9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9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9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9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9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9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04" name="Google Shape;504;p10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05" name="Google Shape;505;p10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06" name="Google Shape;506;p10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07" name="Google Shape;507;p10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08" name="Google Shape;508;p10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509" name="Google Shape;509;p1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9" name="Google Shape;519;p10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520" name="Google Shape;520;p1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b="0" i="0" sz="3200" u="none" cap="none" strike="noStrik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31"/>
          <p:cNvSpPr txBox="1"/>
          <p:nvPr>
            <p:ph type="ctrTitle"/>
          </p:nvPr>
        </p:nvSpPr>
        <p:spPr>
          <a:xfrm>
            <a:off x="556650" y="560200"/>
            <a:ext cx="80307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600"/>
              <a:t>Proyecto SGSI</a:t>
            </a:r>
            <a:endParaRPr sz="7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Montserrat"/>
                <a:ea typeface="Montserrat"/>
                <a:cs typeface="Montserrat"/>
                <a:sym typeface="Montserrat"/>
              </a:rPr>
              <a:t>Garantía y Seguridad de la Información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7" name="Google Shape;1137;p31"/>
          <p:cNvSpPr txBox="1"/>
          <p:nvPr>
            <p:ph idx="1" type="subTitle"/>
          </p:nvPr>
        </p:nvSpPr>
        <p:spPr>
          <a:xfrm>
            <a:off x="713225" y="3178249"/>
            <a:ext cx="45288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</a:t>
            </a:r>
            <a:r>
              <a:rPr lang="es"/>
              <a:t>rupo G4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Jhon Steeven Cabanilla Alvarado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Pablo Muñoz Hernández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Javier Rodríguez Martín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Fase III: Elaboración del listado de amenazas</a:t>
            </a:r>
            <a:endParaRPr/>
          </a:p>
        </p:txBody>
      </p:sp>
      <p:sp>
        <p:nvSpPr>
          <p:cNvPr id="1194" name="Google Shape;1194;p40"/>
          <p:cNvSpPr txBox="1"/>
          <p:nvPr/>
        </p:nvSpPr>
        <p:spPr>
          <a:xfrm>
            <a:off x="729375" y="2336000"/>
            <a:ext cx="7688700" cy="20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Para llevar a cabo el listado de amenazas hemos utilizado el catálogo de amenazas que establece </a:t>
            </a:r>
            <a:r>
              <a:rPr b="1"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Magerit</a:t>
            </a: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 amenazas posibles sobre los activos de un sistema de información. Para cada amenaza se ha incluido la siguiente información: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142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Código de la amenaza.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 descripción.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 probabilidad de que se materialice y por qué.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Activos a los que afecta y el nivel de impacto sobre la Confidencialidad, Integridad, Disponibilidad, Autenticación y Trazabilidad.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9" name="Google Shape;119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875" y="527475"/>
            <a:ext cx="4676775" cy="7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0" name="Google Shape;120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0238" y="1526325"/>
            <a:ext cx="4836768" cy="34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42"/>
          <p:cNvSpPr txBox="1"/>
          <p:nvPr>
            <p:ph type="title"/>
          </p:nvPr>
        </p:nvSpPr>
        <p:spPr>
          <a:xfrm>
            <a:off x="720000" y="2823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AMENAZA [N.1] FUEGO</a:t>
            </a:r>
            <a:endParaRPr/>
          </a:p>
        </p:txBody>
      </p:sp>
      <p:pic>
        <p:nvPicPr>
          <p:cNvPr id="1206" name="Google Shape;120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951" y="1014675"/>
            <a:ext cx="5700699" cy="391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3"/>
          <p:cNvSpPr txBox="1"/>
          <p:nvPr>
            <p:ph type="title"/>
          </p:nvPr>
        </p:nvSpPr>
        <p:spPr>
          <a:xfrm>
            <a:off x="580675" y="2180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AMENAZA [E.8] DIFUSIÓN DE SOFTWARE DAÑINO</a:t>
            </a:r>
            <a:endParaRPr sz="3000"/>
          </a:p>
        </p:txBody>
      </p:sp>
      <p:pic>
        <p:nvPicPr>
          <p:cNvPr id="1212" name="Google Shape;121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3000" y="1212875"/>
            <a:ext cx="5222175" cy="384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Fase IV: Evaluación y gestión de Riesgos</a:t>
            </a:r>
            <a:endParaRPr/>
          </a:p>
        </p:txBody>
      </p:sp>
      <p:sp>
        <p:nvSpPr>
          <p:cNvPr id="1218" name="Google Shape;1218;p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Análisis de los activos con mayor importancia.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Tablas empleadas: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9" name="Google Shape;121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650" y="2922000"/>
            <a:ext cx="6980313" cy="101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0" name="Google Shape;1220;p44"/>
          <p:cNvSpPr txBox="1"/>
          <p:nvPr/>
        </p:nvSpPr>
        <p:spPr>
          <a:xfrm>
            <a:off x="4064113" y="4114825"/>
            <a:ext cx="7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(1)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5" name="Google Shape;122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488" y="1135175"/>
            <a:ext cx="74390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538" y="2952750"/>
            <a:ext cx="7400925" cy="90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7" name="Google Shape;1227;p45"/>
          <p:cNvSpPr txBox="1"/>
          <p:nvPr/>
        </p:nvSpPr>
        <p:spPr>
          <a:xfrm>
            <a:off x="4064113" y="4114825"/>
            <a:ext cx="7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(3)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8" name="Google Shape;1228;p45"/>
          <p:cNvSpPr txBox="1"/>
          <p:nvPr/>
        </p:nvSpPr>
        <p:spPr>
          <a:xfrm>
            <a:off x="4064113" y="2371650"/>
            <a:ext cx="7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(2)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4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Ejemplo I</a:t>
            </a:r>
            <a:endParaRPr sz="1600"/>
          </a:p>
        </p:txBody>
      </p:sp>
      <p:pic>
        <p:nvPicPr>
          <p:cNvPr id="1234" name="Google Shape;123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788125"/>
            <a:ext cx="6428900" cy="217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47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Ejemplo II</a:t>
            </a:r>
            <a:endParaRPr sz="1600"/>
          </a:p>
        </p:txBody>
      </p:sp>
      <p:pic>
        <p:nvPicPr>
          <p:cNvPr id="1240" name="Google Shape;124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638" y="970975"/>
            <a:ext cx="5323625" cy="397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48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Fase V: Propuesta de salvaguardas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48"/>
          <p:cNvSpPr txBox="1"/>
          <p:nvPr>
            <p:ph idx="1" type="subTitle"/>
          </p:nvPr>
        </p:nvSpPr>
        <p:spPr>
          <a:xfrm>
            <a:off x="720000" y="1301300"/>
            <a:ext cx="7996500" cy="4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Criterio — Riesgo &gt; 4: Riesgo reseñable y procedemos al correspondiente tratamiento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7" name="Google Shape;124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138" y="1790901"/>
            <a:ext cx="5414624" cy="303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49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abla de salvaguardas – Explicaciones</a:t>
            </a:r>
            <a:endParaRPr sz="1600"/>
          </a:p>
        </p:txBody>
      </p:sp>
      <p:pic>
        <p:nvPicPr>
          <p:cNvPr id="1253" name="Google Shape;125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350" y="1436775"/>
            <a:ext cx="605790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4" name="Google Shape;1254;p49"/>
          <p:cNvSpPr txBox="1"/>
          <p:nvPr/>
        </p:nvSpPr>
        <p:spPr>
          <a:xfrm>
            <a:off x="6631450" y="1436775"/>
            <a:ext cx="2433900" cy="295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Autenticación fuerte</a:t>
            </a:r>
            <a:r>
              <a:rPr lang="e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como la autenticación de dos factores, que implica utilizar dos métodos diferentes para verificar la identidad del usuario.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Monitoreo del acceso</a:t>
            </a:r>
            <a:r>
              <a:rPr lang="e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se pueden implementar medidas para monitorear el acceso a los sistemas, de manera que se pueda detectar y prevenir intentos de suplantación de la identidad del usuario.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Fase I: Análisis de la organización</a:t>
            </a:r>
            <a:endParaRPr/>
          </a:p>
        </p:txBody>
      </p:sp>
      <p:sp>
        <p:nvSpPr>
          <p:cNvPr id="1143" name="Google Shape;1143;p32"/>
          <p:cNvSpPr txBox="1"/>
          <p:nvPr>
            <p:ph idx="1" type="body"/>
          </p:nvPr>
        </p:nvSpPr>
        <p:spPr>
          <a:xfrm>
            <a:off x="729450" y="2078875"/>
            <a:ext cx="7988700" cy="28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s"/>
              <a:t>Empresa dedicada a la topografía y </a:t>
            </a:r>
            <a:r>
              <a:rPr lang="es"/>
              <a:t>geodesia</a:t>
            </a:r>
            <a:r>
              <a:rPr lang="es"/>
              <a:t>, que se encuentra en crecimiento.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s"/>
              <a:t>Necesidad mayor de seguridad </a:t>
            </a:r>
            <a:r>
              <a:rPr lang="es"/>
              <a:t>informática</a:t>
            </a:r>
            <a:r>
              <a:rPr lang="es"/>
              <a:t> debido a este crecimiento.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s"/>
              <a:t>Dispone de una sede de </a:t>
            </a:r>
            <a:r>
              <a:rPr lang="es"/>
              <a:t>150 m2</a:t>
            </a:r>
            <a:r>
              <a:rPr lang="es"/>
              <a:t> (oficinas, </a:t>
            </a:r>
            <a:r>
              <a:rPr lang="es"/>
              <a:t>áreas</a:t>
            </a:r>
            <a:r>
              <a:rPr lang="es"/>
              <a:t> de trabajo, servidores…)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s"/>
              <a:t>Servidores: 2 servidores Blade, y almacenamiento tanto en disco como en NAS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s"/>
              <a:t>Acceso internet con router </a:t>
            </a:r>
            <a:r>
              <a:rPr lang="es"/>
              <a:t>doméstico</a:t>
            </a:r>
            <a:r>
              <a:rPr lang="es"/>
              <a:t> ISP, sin firewall ni proxy.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s"/>
              <a:t>Objetivos generales relacionados con la seguridad (Entre otros):</a:t>
            </a:r>
            <a:endParaRPr/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s" sz="1150">
                <a:latin typeface="Montserrat Medium"/>
                <a:ea typeface="Montserrat Medium"/>
                <a:cs typeface="Montserrat Medium"/>
                <a:sym typeface="Montserrat Medium"/>
              </a:rPr>
              <a:t>Garantizar que la información sólamente es accedida por las personas o procesos autorizados para ello.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1625" lvl="1" marL="914400" rtl="0" algn="l"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s" sz="1150"/>
              <a:t>Asegurar que la información solamente puede ser modificada por las personas o los procesos autorizados para ello, sin que se produzca corrupción en ella.</a:t>
            </a:r>
            <a:endParaRPr sz="1150"/>
          </a:p>
          <a:p>
            <a:pPr indent="-301625" lvl="1" marL="914400" rtl="0" algn="l"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s" sz="1150"/>
              <a:t>Garantizar que la información es accesible en el momento y las condiciones preestablecidas.</a:t>
            </a:r>
            <a:endParaRPr sz="115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5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Referencias</a:t>
            </a:r>
            <a:endParaRPr/>
          </a:p>
        </p:txBody>
      </p:sp>
      <p:sp>
        <p:nvSpPr>
          <p:cNvPr id="1260" name="Google Shape;1260;p5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MAGERIT - versión 3.0. Metodología de Análisis y Gestión de Riesgos de los Sistemas de Información [Libro I - Método]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MAGERIT - versión 3.0. Metodología de Análisis y Gestión de Riesgos de los Sistemas de Información [Libro II - Catálogo de Elementos]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SGSI - Implantación de un SGSI en la empresa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Tablas extraídas de las Plantillas proporcionadas para realizar cálculos.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33"/>
          <p:cNvSpPr txBox="1"/>
          <p:nvPr>
            <p:ph type="title"/>
          </p:nvPr>
        </p:nvSpPr>
        <p:spPr>
          <a:xfrm>
            <a:off x="729450" y="1295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Fase I: </a:t>
            </a:r>
            <a:r>
              <a:rPr lang="es"/>
              <a:t>Análisis de la organización</a:t>
            </a:r>
            <a:endParaRPr/>
          </a:p>
        </p:txBody>
      </p:sp>
      <p:sp>
        <p:nvSpPr>
          <p:cNvPr id="1149" name="Google Shape;1149;p3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s"/>
              <a:t>Agentes implicados: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Dirección general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Comité de seguridad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Responsables de la información servicios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Responsable de sistemas y </a:t>
            </a:r>
            <a:r>
              <a:rPr lang="es"/>
              <a:t>telecomunicaciones</a:t>
            </a:r>
            <a:r>
              <a:rPr lang="es"/>
              <a:t>.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Responsable de seguridad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Usuario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s"/>
              <a:t>La empresa también cuenta con diversas funcionalidades, distintos recursos de TI, y una arquitectura que cuenta con ciertas normas y medidas de seguridad.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va a realizar un sistema de seguridad informática para proteger la información importante con la que cuenta esta empresa.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34"/>
          <p:cNvSpPr txBox="1"/>
          <p:nvPr>
            <p:ph type="title"/>
          </p:nvPr>
        </p:nvSpPr>
        <p:spPr>
          <a:xfrm>
            <a:off x="716550" y="14145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Fase II: Elaboración del catálogo de activos</a:t>
            </a:r>
            <a:endParaRPr/>
          </a:p>
        </p:txBody>
      </p:sp>
      <p:sp>
        <p:nvSpPr>
          <p:cNvPr id="1155" name="Google Shape;1155;p34"/>
          <p:cNvSpPr txBox="1"/>
          <p:nvPr>
            <p:ph idx="1" type="subTitle"/>
          </p:nvPr>
        </p:nvSpPr>
        <p:spPr>
          <a:xfrm>
            <a:off x="335625" y="1604350"/>
            <a:ext cx="23181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Diferentes activos con los que cuenta la empresa y sus relaciones:</a:t>
            </a:r>
            <a:endParaRPr/>
          </a:p>
        </p:txBody>
      </p:sp>
      <p:pic>
        <p:nvPicPr>
          <p:cNvPr id="1156" name="Google Shape;115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3725" y="1346800"/>
            <a:ext cx="4823501" cy="358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Catálogo de activos </a:t>
            </a:r>
            <a:endParaRPr/>
          </a:p>
        </p:txBody>
      </p:sp>
      <p:sp>
        <p:nvSpPr>
          <p:cNvPr id="1162" name="Google Shape;1162;p3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empresa cuenta con diferentes activos, obtenidos del MAGERIT, que se dividen en diferentes categorías:</a:t>
            </a:r>
            <a:endParaRPr/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/>
              <a:t>Servicio</a:t>
            </a:r>
            <a:endParaRPr/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/>
              <a:t>Datos e información		</a:t>
            </a:r>
            <a:endParaRPr/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/>
              <a:t>Aplicaciones software</a:t>
            </a:r>
            <a:endParaRPr/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/>
              <a:t>Personal</a:t>
            </a:r>
            <a:endParaRPr/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/>
              <a:t>Redes de comunicaciones</a:t>
            </a:r>
            <a:endParaRPr/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/>
              <a:t>Soportes de información</a:t>
            </a:r>
            <a:endParaRPr/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/>
              <a:t>Equipamiento auxiliar</a:t>
            </a:r>
            <a:endParaRPr/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/>
              <a:t>Instalaciones</a:t>
            </a:r>
            <a:endParaRPr/>
          </a:p>
          <a:p>
            <a:pPr indent="-317500" lvl="0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/>
              <a:t>intangibles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Todos estos activos se valoran en función de su importancia en la empresa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36"/>
          <p:cNvSpPr txBox="1"/>
          <p:nvPr>
            <p:ph type="title"/>
          </p:nvPr>
        </p:nvSpPr>
        <p:spPr>
          <a:xfrm>
            <a:off x="680975" y="118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Inventario de activos</a:t>
            </a:r>
            <a:endParaRPr/>
          </a:p>
        </p:txBody>
      </p:sp>
      <p:pic>
        <p:nvPicPr>
          <p:cNvPr id="1168" name="Google Shape;11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672" y="982150"/>
            <a:ext cx="5138451" cy="39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9" name="Google Shape;1169;p36"/>
          <p:cNvSpPr txBox="1"/>
          <p:nvPr/>
        </p:nvSpPr>
        <p:spPr>
          <a:xfrm>
            <a:off x="280975" y="967825"/>
            <a:ext cx="1568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Ejemplo de un activo, con su descripción, </a:t>
            </a: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características</a:t>
            </a:r>
            <a:r>
              <a:rPr lang="es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y dependencias: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37"/>
          <p:cNvSpPr txBox="1"/>
          <p:nvPr>
            <p:ph type="title"/>
          </p:nvPr>
        </p:nvSpPr>
        <p:spPr>
          <a:xfrm>
            <a:off x="4940575" y="1499475"/>
            <a:ext cx="3252600" cy="4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37"/>
          <p:cNvSpPr txBox="1"/>
          <p:nvPr>
            <p:ph idx="4294967295" type="body"/>
          </p:nvPr>
        </p:nvSpPr>
        <p:spPr>
          <a:xfrm>
            <a:off x="729450" y="1311250"/>
            <a:ext cx="20256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Otro ejemplo de tabla de activos con sus </a:t>
            </a:r>
            <a:r>
              <a:rPr lang="es"/>
              <a:t>características</a:t>
            </a:r>
            <a:r>
              <a:rPr lang="es"/>
              <a:t> y dependencias:</a:t>
            </a:r>
            <a:endParaRPr/>
          </a:p>
        </p:txBody>
      </p:sp>
      <p:pic>
        <p:nvPicPr>
          <p:cNvPr id="1176" name="Google Shape;11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6675" y="390250"/>
            <a:ext cx="4295125" cy="463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38"/>
          <p:cNvSpPr txBox="1"/>
          <p:nvPr>
            <p:ph type="title"/>
          </p:nvPr>
        </p:nvSpPr>
        <p:spPr>
          <a:xfrm>
            <a:off x="483000" y="1222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Valoración</a:t>
            </a:r>
            <a:r>
              <a:rPr lang="es"/>
              <a:t> de activos</a:t>
            </a:r>
            <a:endParaRPr/>
          </a:p>
        </p:txBody>
      </p:sp>
      <p:sp>
        <p:nvSpPr>
          <p:cNvPr id="1182" name="Google Shape;1182;p38"/>
          <p:cNvSpPr txBox="1"/>
          <p:nvPr>
            <p:ph idx="1" type="body"/>
          </p:nvPr>
        </p:nvSpPr>
        <p:spPr>
          <a:xfrm>
            <a:off x="430800" y="1853850"/>
            <a:ext cx="8282400" cy="29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u="sng"/>
              <a:t>Dos activos de ALTA IMPORTANCIA:</a:t>
            </a:r>
            <a:endParaRPr b="1" u="sng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u="sng"/>
              <a:t>Datos de clientes y proyectos:</a:t>
            </a:r>
            <a:r>
              <a:rPr lang="es"/>
              <a:t> Los datos de clientes y proyectos son de alta importancia para la empresa, ya que son esenciales para la actividad principal de la empresa y para cumplir con sus objetivos. Estos datos incluyen información sobre los clientes de la empresa, como sus datos de contacto y sus preferencias, así como información sobre los proyectos en los que está trabajando la empresa, como los plazos, presupuestos y requerimientos específicos de cada proyecto.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u="sng"/>
              <a:t>Servicio de gestión de proyectos:</a:t>
            </a:r>
            <a:r>
              <a:rPr lang="es"/>
              <a:t> alta importancia debido a que la gestión adecuada de los proyectos es esencial para la correcta ejecución de la actividad de la empresa y para cumplir con los plazos y presupuestos establecidos.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3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</a:t>
            </a:r>
            <a:endParaRPr/>
          </a:p>
        </p:txBody>
      </p:sp>
      <p:sp>
        <p:nvSpPr>
          <p:cNvPr id="1188" name="Google Shape;1188;p39"/>
          <p:cNvSpPr txBox="1"/>
          <p:nvPr>
            <p:ph idx="4294967295" type="body"/>
          </p:nvPr>
        </p:nvSpPr>
        <p:spPr>
          <a:xfrm>
            <a:off x="173175" y="525025"/>
            <a:ext cx="8669100" cy="44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00" u="sng"/>
              <a:t>ACTIVOS DE MEDIA IMPORTANCIA:</a:t>
            </a:r>
            <a:endParaRPr sz="1800" u="sng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u="sng"/>
              <a:t>Equipos de sobremesa o portátiles:</a:t>
            </a:r>
            <a:r>
              <a:rPr lang="es"/>
              <a:t> Los equipos de sobremesa o portátiles utilizados por los profesionales de campo, técnicos y administrativo son de media importancia para la empresa de topografía y geodesia, ya que, aunque son necesarios para el desempeño de sus tareas, no son esenciales para la realización de su actividad principal.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u="sng"/>
              <a:t>Servicio de atención al cliente:</a:t>
            </a:r>
            <a:r>
              <a:rPr lang="es"/>
              <a:t> media importancia, ya que, aunque el servicio de atención al cliente es importante para la satisfacción del cliente y para mantener una buena relación con ellos, no es esencial para la actividad principal de la empresa.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800" u="sng"/>
              <a:t>ACTIVOS DE BAJA IMPORTANCIA:</a:t>
            </a:r>
            <a:endParaRPr sz="1800" u="sng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u="sng"/>
              <a:t>Cerraduras electrónicas: </a:t>
            </a:r>
            <a:r>
              <a:rPr lang="es"/>
              <a:t>Las cerraduras electrónicas son importantes para proteger el acceso a la empresa, pero su valor es bajo, ya que se pueden utilizar otras medidas de seguridad físicas para protegerlas.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u="sng"/>
              <a:t>Aire acondicionado:</a:t>
            </a:r>
            <a:r>
              <a:rPr lang="es"/>
              <a:t> Bajo. El aire acondicionado es un activo necesario para garantizar un ambiente idóneo, pero no es un activo fundamental para la empresa.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